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671" r:id="rId2"/>
    <p:sldId id="679" r:id="rId3"/>
    <p:sldId id="728" r:id="rId4"/>
    <p:sldId id="739" r:id="rId5"/>
    <p:sldId id="740" r:id="rId6"/>
    <p:sldId id="741" r:id="rId7"/>
    <p:sldId id="709" r:id="rId8"/>
    <p:sldId id="713" r:id="rId9"/>
    <p:sldId id="744" r:id="rId10"/>
    <p:sldId id="742" r:id="rId11"/>
    <p:sldId id="723" r:id="rId12"/>
  </p:sldIdLst>
  <p:sldSz cx="9906000" cy="6858000" type="A4"/>
  <p:notesSz cx="7102475" cy="10231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00"/>
    <a:srgbClr val="E1AF6D"/>
    <a:srgbClr val="CBF8FD"/>
    <a:srgbClr val="FFFF66"/>
    <a:srgbClr val="FF33CC"/>
    <a:srgbClr val="FF3300"/>
    <a:srgbClr val="5F5F5F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55" autoAdjust="0"/>
    <p:restoredTop sz="47377" autoAdjust="0"/>
  </p:normalViewPr>
  <p:slideViewPr>
    <p:cSldViewPr snapToGrid="0">
      <p:cViewPr varScale="1">
        <p:scale>
          <a:sx n="111" d="100"/>
          <a:sy n="111" d="100"/>
        </p:scale>
        <p:origin x="264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kumimoji="1" sz="13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18675"/>
            <a:ext cx="3078162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kumimoji="1" sz="13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B2629CE-60BD-414E-B71D-D7FD3EEC907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7755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13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kumimoji="1" sz="1300" b="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4475" y="0"/>
            <a:ext cx="30797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kumimoji="1" sz="1300" b="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2AADA88-EA8E-40FB-AD39-2F534AB84C78}" type="datetimeFigureOut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8988" y="785813"/>
            <a:ext cx="5572125" cy="3857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878388"/>
            <a:ext cx="5187950" cy="456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82163"/>
            <a:ext cx="308133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kumimoji="1" sz="1300" b="1">
                <a:latin typeface="Times New Roman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4475" y="9682163"/>
            <a:ext cx="307975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05" tIns="47751" rIns="95505" bIns="4775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kumimoji="1" sz="1300" b="1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2766F58-7632-444C-A6DC-4DF836A61FF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6913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CA679-1488-427C-A952-79B5E290B755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7302C-C7B1-49E6-8496-5CFD1551085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8475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ACE42-D1CE-48A7-8EBA-DA436215339F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E65BC-8BDF-4603-8328-C5ECFF1810A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1585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812800"/>
            <a:ext cx="2105025" cy="5588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2950" y="812800"/>
            <a:ext cx="6162675" cy="55880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56F0-F4A9-4822-83E3-87179CF42E1C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C8AC4-6DC7-4DB0-9928-8F5034278CF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8198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B30C-44A4-4847-9203-E98A95C631FC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DF5AA-1EEA-4E82-B5ED-64D006E7043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2501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5064D-E09F-4BAB-80F7-61406DF6DAEC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6C6CC-B983-4850-89A9-9D90E039AF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3362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2950" y="1524000"/>
            <a:ext cx="413385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524000"/>
            <a:ext cx="413385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7324A-E58F-4A81-A58A-C36F09DF55BE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91B13-131A-45E1-9107-7D6010CC8C1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46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EB5C4-3EDD-4612-9B5D-41394554C0FF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FE0F6-A156-47E7-AEE6-24421CF74B5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3958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6E3E4-1252-4EE2-84C0-B1E5D3E9E65A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CAF69-FC48-4EA4-83A5-E64DA93D50C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0353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77A7A-1A7F-4005-8432-05026B313F8C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FDC9C-E24E-4D34-8937-0830ACBA746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5101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B0ED-A3D6-447A-B9AA-8BB2BC2AA8E2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1F442-1968-4974-8A13-4B6144DB357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8691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AFBD4-BA8F-4050-A29E-26D1AF282538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2E896-794E-44F8-9E2A-FB46DF455C8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231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グラフィックエレメント_帯形状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6635750"/>
            <a:ext cx="990441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812800"/>
            <a:ext cx="8420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524000"/>
            <a:ext cx="84201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659563"/>
            <a:ext cx="206375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9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F2880845-7A28-43B8-B8C2-A6A430341522}" type="datetime1">
              <a:rPr lang="ja-JP" altLang="en-US"/>
              <a:pPr>
                <a:defRPr/>
              </a:pPr>
              <a:t>2023/8/24</a:t>
            </a:fld>
            <a:endParaRPr lang="en-US" altLang="ja-JP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678613"/>
            <a:ext cx="31369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9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5550" y="6670675"/>
            <a:ext cx="206375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900" b="1">
                <a:solidFill>
                  <a:schemeClr val="bg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CDCC8732-B29F-47EA-B356-0C94E2F1418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1032" name="Picture 8" descr="22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title"/>
          </p:nvPr>
        </p:nvSpPr>
        <p:spPr>
          <a:xfrm>
            <a:off x="742950" y="1917700"/>
            <a:ext cx="8562975" cy="2254250"/>
          </a:xfrm>
        </p:spPr>
        <p:txBody>
          <a:bodyPr/>
          <a:lstStyle/>
          <a:p>
            <a:r>
              <a:rPr lang="en-US" altLang="ja-JP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LSS-6330</a:t>
            </a:r>
            <a:r>
              <a:rPr lang="ja-JP" altLang="en-US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RemoteW (14-00053B)</a:t>
            </a:r>
            <a:br>
              <a:rPr lang="en-US" altLang="ja-JP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Ver.2.1.0.0</a:t>
            </a:r>
            <a:r>
              <a:rPr lang="ja-JP" altLang="en-US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新機能説明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C41F8-8D97-441B-B799-2205E2AA1461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 bwMode="auto">
          <a:xfrm>
            <a:off x="7070118" y="5638289"/>
            <a:ext cx="2835882" cy="830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altLang="ja-JP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pitchFamily="34" charset="0"/>
              </a:rPr>
              <a:t>2023</a:t>
            </a:r>
            <a:r>
              <a:rPr lang="ja-JP" altLang="en-US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pitchFamily="34" charset="0"/>
              </a:rPr>
              <a:t>年</a:t>
            </a:r>
            <a:r>
              <a:rPr lang="en-US" altLang="ja-JP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pitchFamily="34" charset="0"/>
              </a:rPr>
              <a:t>7</a:t>
            </a:r>
            <a:r>
              <a:rPr lang="ja-JP" altLang="en-US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pitchFamily="34" charset="0"/>
              </a:rPr>
              <a:t>月</a:t>
            </a:r>
            <a:r>
              <a:rPr lang="en-US" altLang="ja-JP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pitchFamily="34" charset="0"/>
              </a:rPr>
              <a:t>31</a:t>
            </a:r>
            <a:r>
              <a:rPr lang="ja-JP" altLang="en-US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pitchFamily="34" charset="0"/>
              </a:rPr>
              <a:t>日</a:t>
            </a:r>
          </a:p>
          <a:p>
            <a:pPr marL="0" indent="0" algn="ctr">
              <a:buFontTx/>
              <a:buNone/>
              <a:defRPr/>
            </a:pPr>
            <a:r>
              <a:rPr lang="ja-JP" altLang="en-US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商品開発</a:t>
            </a:r>
            <a:r>
              <a:rPr lang="en-US" altLang="ja-JP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ja-JP" altLang="en-US" sz="20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課  井出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10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4" y="1527059"/>
            <a:ext cx="8672932" cy="83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7800" lvl="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試験実行中は短絡電流と閾値が表示されます。これらの値は試験リストが次のステップへ移行するたび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80975" indent="-180975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 に更新されます。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80975" indent="-180975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ブレイクダウン検出時は、コメントに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『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ブレイクダウン検出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』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と追記されます。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80975" indent="-180975">
              <a:buNone/>
            </a:pP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28106D2-D4E9-0C85-4AE1-6B8D50C5B6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ブレイクダウン検出機能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–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ブレイクダウン検出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-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BC9A0E0-9B3C-AC87-CA56-D8871042F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288" y="2466059"/>
            <a:ext cx="5275681" cy="351464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9218319-28C0-BE4C-2CDC-E3DCE9AB0A5D}"/>
              </a:ext>
            </a:extLst>
          </p:cNvPr>
          <p:cNvSpPr/>
          <p:nvPr/>
        </p:nvSpPr>
        <p:spPr bwMode="auto">
          <a:xfrm>
            <a:off x="5266063" y="3190038"/>
            <a:ext cx="1445455" cy="2323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6CA3425E-EC25-5517-8850-392B7499BDE5}"/>
              </a:ext>
            </a:extLst>
          </p:cNvPr>
          <p:cNvSpPr/>
          <p:nvPr/>
        </p:nvSpPr>
        <p:spPr bwMode="auto">
          <a:xfrm>
            <a:off x="7022881" y="3270195"/>
            <a:ext cx="2140169" cy="499195"/>
          </a:xfrm>
          <a:prstGeom prst="wedgeEllipseCallout">
            <a:avLst>
              <a:gd name="adj1" fmla="val -62267"/>
              <a:gd name="adj2" fmla="val -30409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短絡電流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], [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閾値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を表示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37AEDD6-AFC9-A0F2-1DA8-0CAB7E9A3C2D}"/>
              </a:ext>
            </a:extLst>
          </p:cNvPr>
          <p:cNvSpPr/>
          <p:nvPr/>
        </p:nvSpPr>
        <p:spPr bwMode="auto">
          <a:xfrm>
            <a:off x="6647511" y="4487735"/>
            <a:ext cx="658812" cy="2323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吹き出し: 円形 15">
            <a:extLst>
              <a:ext uri="{FF2B5EF4-FFF2-40B4-BE49-F238E27FC236}">
                <a16:creationId xmlns:a16="http://schemas.microsoft.com/office/drawing/2014/main" id="{95BE90A0-2F15-37C9-C3C9-56A903936143}"/>
              </a:ext>
            </a:extLst>
          </p:cNvPr>
          <p:cNvSpPr/>
          <p:nvPr/>
        </p:nvSpPr>
        <p:spPr bwMode="auto">
          <a:xfrm>
            <a:off x="7390074" y="4763490"/>
            <a:ext cx="2249226" cy="499195"/>
          </a:xfrm>
          <a:prstGeom prst="wedgeEllipseCallout">
            <a:avLst>
              <a:gd name="adj1" fmla="val -58320"/>
              <a:gd name="adj2" fmla="val -67755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ブレイクダウン検出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を追記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9CC4086-CA97-15C6-20B3-2BD3631F6CF6}"/>
              </a:ext>
            </a:extLst>
          </p:cNvPr>
          <p:cNvSpPr/>
          <p:nvPr/>
        </p:nvSpPr>
        <p:spPr bwMode="auto">
          <a:xfrm>
            <a:off x="4138072" y="4777824"/>
            <a:ext cx="1330573" cy="112582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50530A26-AEA1-CBC8-FBC2-DCE879F44416}"/>
              </a:ext>
            </a:extLst>
          </p:cNvPr>
          <p:cNvSpPr/>
          <p:nvPr/>
        </p:nvSpPr>
        <p:spPr bwMode="auto">
          <a:xfrm>
            <a:off x="1829228" y="5262685"/>
            <a:ext cx="2140169" cy="499195"/>
          </a:xfrm>
          <a:prstGeom prst="wedgeEllipseCallout">
            <a:avLst>
              <a:gd name="adj1" fmla="val 55954"/>
              <a:gd name="adj2" fmla="val -48193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LINE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OFF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し、試験を停止</a:t>
            </a:r>
          </a:p>
        </p:txBody>
      </p:sp>
    </p:spTree>
    <p:extLst>
      <p:ext uri="{BB962C8B-B14F-4D97-AF65-F5344CB8AC3E}">
        <p14:creationId xmlns:p14="http://schemas.microsoft.com/office/powerpoint/2010/main" val="287743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11</a:t>
            </a:fld>
            <a:endParaRPr lang="en-US" altLang="ja-JP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12199"/>
              </p:ext>
            </p:extLst>
          </p:nvPr>
        </p:nvGraphicFramePr>
        <p:xfrm>
          <a:off x="581835" y="1613440"/>
          <a:ext cx="8742330" cy="45015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3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00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LSS-6330</a:t>
                      </a:r>
                      <a:endParaRPr kumimoji="1" lang="ja-JP" altLang="en-US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LSS-6330</a:t>
                      </a:r>
                      <a:r>
                        <a:rPr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</a:t>
                      </a:r>
                      <a:r>
                        <a:rPr lang="en-US" altLang="ja-JP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RemoteW</a:t>
                      </a:r>
                      <a:endParaRPr kumimoji="1" lang="ja-JP" altLang="en-US" sz="16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設定保存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・読込み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○</a:t>
                      </a:r>
                      <a:endParaRPr kumimoji="1" lang="en-US" altLang="ja-JP" sz="1600" b="1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3733611"/>
                  </a:ext>
                </a:extLst>
              </a:tr>
              <a:tr h="3917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スイープ機能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○</a:t>
                      </a:r>
                      <a:endParaRPr kumimoji="1" lang="en-US" altLang="ja-JP" sz="1600" b="1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極性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,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電圧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,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印加相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,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位相角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○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極性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,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電圧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,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印加相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,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位相角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8666688"/>
                  </a:ext>
                </a:extLst>
              </a:tr>
              <a:tr h="4737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レポート出力機能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2261160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試験ログ保存機能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設定保護機能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校正お知らせ機能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マニュアル表示機能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EUT FAIL</a:t>
                      </a:r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信号検出機能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○</a:t>
                      </a:r>
                      <a:endParaRPr kumimoji="1" lang="en-US" altLang="ja-JP" sz="1600" b="1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(EUT FAIL1 </a:t>
                      </a:r>
                      <a:r>
                        <a:rPr kumimoji="1" lang="ja-JP" altLang="en-US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 </a:t>
                      </a:r>
                      <a:r>
                        <a:rPr kumimoji="1" lang="en-US" altLang="ja-JP" sz="1600" b="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3)</a:t>
                      </a:r>
                      <a:endParaRPr kumimoji="1" lang="ja-JP" altLang="en-US" sz="1600" b="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(EUT FAIL1 </a:t>
                      </a:r>
                      <a:r>
                        <a:rPr kumimoji="1" lang="ja-JP" altLang="en-US" sz="1600" b="0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～ </a:t>
                      </a:r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8)</a:t>
                      </a:r>
                      <a:endParaRPr kumimoji="1" lang="ja-JP" altLang="en-US" sz="1600" b="0" dirty="0">
                        <a:solidFill>
                          <a:srgbClr val="FF0000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69114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ブレイクダウン検出機能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147386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72D441F-8FA2-6CB3-CA27-8BEAE6982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" y="812800"/>
            <a:ext cx="8420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charset="0"/>
                <a:ea typeface="ＭＳ Ｐゴシック" pitchFamily="50" charset="-128"/>
              </a:defRPr>
            </a:lvl9pPr>
          </a:lstStyle>
          <a:p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試験器本体／リモートソフト 機能比較</a:t>
            </a:r>
            <a:endParaRPr lang="ja-JP" altLang="en-US" sz="2800" kern="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997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224" y="1656903"/>
            <a:ext cx="8505826" cy="3859642"/>
          </a:xfrm>
        </p:spPr>
        <p:txBody>
          <a:bodyPr/>
          <a:lstStyle/>
          <a:p>
            <a:pPr marL="0" lvl="0" indent="0">
              <a:buNone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◆機能追加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 lvl="0">
              <a:buFont typeface="Wingdings" panose="05000000000000000000" pitchFamily="2" charset="2"/>
              <a:buChar char="Ø"/>
            </a:pPr>
            <a:r>
              <a:rPr lang="en-US" altLang="ja-JP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信号検出機能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ブレイクダウン検出機能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 lvl="0">
              <a:buFont typeface="Wingdings" panose="05000000000000000000" pitchFamily="2" charset="2"/>
              <a:buChar char="Ø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0" indent="0">
              <a:buNone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◆機能変更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 lvl="0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設定保護機能（試験データ、レポート出力、オプション設定）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 lvl="0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レポート出力時のセルの列幅変更（固定⇒自動調整）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 lvl="0">
              <a:buFont typeface="Wingdings" panose="05000000000000000000" pitchFamily="2" charset="2"/>
              <a:buChar char="Ø"/>
            </a:pP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lvl="0" indent="0">
              <a:buNone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◆画面デザイン変更</a:t>
            </a:r>
            <a:endParaRPr lang="en-US" altLang="ja-JP" sz="1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609600" lvl="0">
              <a:buFont typeface="Wingdings" panose="05000000000000000000" pitchFamily="2" charset="2"/>
              <a:buChar char="Ø"/>
            </a:pPr>
            <a:r>
              <a:rPr lang="ja-JP" altLang="en-US" sz="1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各種ボタンのデザインとレイアウト変更</a:t>
            </a:r>
            <a:endParaRPr lang="en-US" altLang="ja-JP" sz="1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86416A-9F3E-59A7-CFD0-BC6A64B53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en-US" altLang="ja-JP" sz="28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Ver.2.1.0.0 </a:t>
            </a:r>
            <a:r>
              <a:rPr lang="ja-JP" altLang="en-US" sz="28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仕様</a:t>
            </a:r>
          </a:p>
        </p:txBody>
      </p:sp>
    </p:spTree>
    <p:extLst>
      <p:ext uri="{BB962C8B-B14F-4D97-AF65-F5344CB8AC3E}">
        <p14:creationId xmlns:p14="http://schemas.microsoft.com/office/powerpoint/2010/main" val="264342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8D42791C-89A2-C608-E034-CCA88351A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56" y="2062858"/>
            <a:ext cx="7228155" cy="2164682"/>
          </a:xfrm>
          <a:prstGeom prst="rect">
            <a:avLst/>
          </a:prstGeom>
        </p:spPr>
      </p:pic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78F0F63B-C17E-1219-51A1-4517E9E2D92A}"/>
              </a:ext>
            </a:extLst>
          </p:cNvPr>
          <p:cNvSpPr/>
          <p:nvPr/>
        </p:nvSpPr>
        <p:spPr bwMode="auto">
          <a:xfrm>
            <a:off x="3779115" y="4034330"/>
            <a:ext cx="4099516" cy="2019790"/>
          </a:xfrm>
          <a:prstGeom prst="round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信号検出機能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9B49337-8272-2E1D-E3F5-64736A205172}"/>
              </a:ext>
            </a:extLst>
          </p:cNvPr>
          <p:cNvSpPr txBox="1"/>
          <p:nvPr/>
        </p:nvSpPr>
        <p:spPr>
          <a:xfrm>
            <a:off x="1010082" y="3823378"/>
            <a:ext cx="9055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LSS-6330</a:t>
            </a:r>
            <a:endParaRPr kumimoji="1" lang="ja-JP" altLang="en-US" sz="11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8877E8A-43A6-C8BE-D800-188EBE8DB104}"/>
              </a:ext>
            </a:extLst>
          </p:cNvPr>
          <p:cNvSpPr txBox="1"/>
          <p:nvPr/>
        </p:nvSpPr>
        <p:spPr>
          <a:xfrm>
            <a:off x="5237958" y="3586440"/>
            <a:ext cx="9055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ノート</a:t>
            </a:r>
            <a:r>
              <a:rPr kumimoji="1" lang="en-US" altLang="ja-JP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endParaRPr kumimoji="1" lang="ja-JP" altLang="en-US" sz="11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9" name="稲妻 28">
            <a:extLst>
              <a:ext uri="{FF2B5EF4-FFF2-40B4-BE49-F238E27FC236}">
                <a16:creationId xmlns:a16="http://schemas.microsoft.com/office/drawing/2014/main" id="{B22682D6-DC43-8D3D-4A14-8696FBEC9A1D}"/>
              </a:ext>
            </a:extLst>
          </p:cNvPr>
          <p:cNvSpPr/>
          <p:nvPr/>
        </p:nvSpPr>
        <p:spPr bwMode="auto">
          <a:xfrm>
            <a:off x="1775634" y="4459653"/>
            <a:ext cx="328474" cy="398830"/>
          </a:xfrm>
          <a:prstGeom prst="lightningBolt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B5CF8E4-1961-D177-3C51-4A41FCB0153E}"/>
              </a:ext>
            </a:extLst>
          </p:cNvPr>
          <p:cNvSpPr txBox="1"/>
          <p:nvPr/>
        </p:nvSpPr>
        <p:spPr>
          <a:xfrm>
            <a:off x="6825101" y="3397689"/>
            <a:ext cx="982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デジタル</a:t>
            </a:r>
            <a:r>
              <a:rPr kumimoji="1" lang="en-US" altLang="ja-JP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endParaRPr kumimoji="1" lang="ja-JP" altLang="en-US" sz="11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5607FC8-54EB-5FE2-A80A-89B20A23142C}"/>
              </a:ext>
            </a:extLst>
          </p:cNvPr>
          <p:cNvSpPr txBox="1"/>
          <p:nvPr/>
        </p:nvSpPr>
        <p:spPr>
          <a:xfrm>
            <a:off x="4938415" y="6132665"/>
            <a:ext cx="12076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誤動作監視機器（お客様設備）</a:t>
            </a: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75413E57-C342-8496-8540-FA9FEDE91951}"/>
              </a:ext>
            </a:extLst>
          </p:cNvPr>
          <p:cNvGrpSpPr/>
          <p:nvPr/>
        </p:nvGrpSpPr>
        <p:grpSpPr>
          <a:xfrm>
            <a:off x="2215094" y="4502970"/>
            <a:ext cx="1254130" cy="1287266"/>
            <a:chOff x="2503443" y="5310586"/>
            <a:chExt cx="1254130" cy="1287266"/>
          </a:xfrm>
        </p:grpSpPr>
        <p:pic>
          <p:nvPicPr>
            <p:cNvPr id="46" name="図 45" descr="オーブン, コンピュータ, ステレオ, キッチン が含まれている画像&#10;&#10;自動的に生成された説明">
              <a:extLst>
                <a:ext uri="{FF2B5EF4-FFF2-40B4-BE49-F238E27FC236}">
                  <a16:creationId xmlns:a16="http://schemas.microsoft.com/office/drawing/2014/main" id="{FA6CFEBD-E7BC-6D1C-B4CB-B672212A20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3443" y="5310586"/>
              <a:ext cx="1254130" cy="977144"/>
            </a:xfrm>
            <a:prstGeom prst="rect">
              <a:avLst/>
            </a:prstGeom>
          </p:spPr>
        </p:pic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B773B356-8C41-F4C1-F773-643DA89ABAF3}"/>
                </a:ext>
              </a:extLst>
            </p:cNvPr>
            <p:cNvSpPr txBox="1"/>
            <p:nvPr/>
          </p:nvSpPr>
          <p:spPr>
            <a:xfrm>
              <a:off x="2904438" y="6336242"/>
              <a:ext cx="5054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EUT</a:t>
              </a:r>
              <a:endParaRPr kumimoji="1" lang="ja-JP" altLang="en-US" sz="1100" dirty="0"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cxnSp>
        <p:nvCxnSpPr>
          <p:cNvPr id="55" name="コネクタ: カギ線 54">
            <a:extLst>
              <a:ext uri="{FF2B5EF4-FFF2-40B4-BE49-F238E27FC236}">
                <a16:creationId xmlns:a16="http://schemas.microsoft.com/office/drawing/2014/main" id="{26A2F4A3-AE90-C80B-9112-4856D375C659}"/>
              </a:ext>
            </a:extLst>
          </p:cNvPr>
          <p:cNvCxnSpPr>
            <a:cxnSpLocks/>
            <a:stCxn id="43" idx="3"/>
            <a:endCxn id="35" idx="3"/>
          </p:cNvCxnSpPr>
          <p:nvPr/>
        </p:nvCxnSpPr>
        <p:spPr bwMode="auto">
          <a:xfrm flipH="1" flipV="1">
            <a:off x="7524811" y="3145199"/>
            <a:ext cx="353820" cy="1899026"/>
          </a:xfrm>
          <a:prstGeom prst="bentConnector3">
            <a:avLst>
              <a:gd name="adj1" fmla="val -64609"/>
            </a:avLst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B52E61-7D5F-E566-8FD2-6B5C191D2A3A}"/>
              </a:ext>
            </a:extLst>
          </p:cNvPr>
          <p:cNvSpPr txBox="1"/>
          <p:nvPr/>
        </p:nvSpPr>
        <p:spPr>
          <a:xfrm>
            <a:off x="8163910" y="4339434"/>
            <a:ext cx="1369554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FAIL</a:t>
            </a:r>
            <a:r>
              <a:rPr kumimoji="1" lang="ja-JP" altLang="en-US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判定時に出力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569C8E-5902-6675-F53A-91EBB6773B70}"/>
              </a:ext>
            </a:extLst>
          </p:cNvPr>
          <p:cNvSpPr txBox="1">
            <a:spLocks/>
          </p:cNvSpPr>
          <p:nvPr/>
        </p:nvSpPr>
        <p:spPr bwMode="auto">
          <a:xfrm>
            <a:off x="524334" y="1527059"/>
            <a:ext cx="8530889" cy="68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オプションのデジタル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NI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製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USB-6501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もしくは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USB-6525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）を使用することで、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信号を最大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個検出することができます。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信号ごとに検出時の動作を設定することができます。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lvl="0" indent="-177800">
              <a:buNone/>
            </a:pPr>
            <a:endParaRPr lang="ja-JP" altLang="en-US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087" name="楕円 3086">
            <a:extLst>
              <a:ext uri="{FF2B5EF4-FFF2-40B4-BE49-F238E27FC236}">
                <a16:creationId xmlns:a16="http://schemas.microsoft.com/office/drawing/2014/main" id="{9445C25A-7771-A753-67F8-35B695639643}"/>
              </a:ext>
            </a:extLst>
          </p:cNvPr>
          <p:cNvSpPr/>
          <p:nvPr/>
        </p:nvSpPr>
        <p:spPr bwMode="auto">
          <a:xfrm>
            <a:off x="8237562" y="3839161"/>
            <a:ext cx="1150367" cy="37935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</a:t>
            </a:r>
            <a:r>
              <a:rPr lang="ja-JP" altLang="en-US" sz="11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1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FAIL</a:t>
            </a:r>
            <a:r>
              <a:rPr lang="ja-JP" altLang="en-US" sz="11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</a:t>
            </a:r>
            <a:endParaRPr kumimoji="0" lang="ja-JP" altLang="en-US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3089" name="コネクタ: カギ線 3088">
            <a:extLst>
              <a:ext uri="{FF2B5EF4-FFF2-40B4-BE49-F238E27FC236}">
                <a16:creationId xmlns:a16="http://schemas.microsoft.com/office/drawing/2014/main" id="{AF54174D-DCB9-53B9-BD42-0C58248D3FD4}"/>
              </a:ext>
            </a:extLst>
          </p:cNvPr>
          <p:cNvCxnSpPr>
            <a:cxnSpLocks/>
          </p:cNvCxnSpPr>
          <p:nvPr/>
        </p:nvCxnSpPr>
        <p:spPr bwMode="auto">
          <a:xfrm>
            <a:off x="805890" y="3724294"/>
            <a:ext cx="1344245" cy="1267248"/>
          </a:xfrm>
          <a:prstGeom prst="bentConnector3">
            <a:avLst>
              <a:gd name="adj1" fmla="val -852"/>
            </a:avLst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24" name="コンテンツ プレースホルダー 2">
            <a:extLst>
              <a:ext uri="{FF2B5EF4-FFF2-40B4-BE49-F238E27FC236}">
                <a16:creationId xmlns:a16="http://schemas.microsoft.com/office/drawing/2014/main" id="{E9DC4AEA-DBC7-2BCC-62EB-07E46020A130}"/>
              </a:ext>
            </a:extLst>
          </p:cNvPr>
          <p:cNvSpPr txBox="1">
            <a:spLocks/>
          </p:cNvSpPr>
          <p:nvPr/>
        </p:nvSpPr>
        <p:spPr bwMode="auto">
          <a:xfrm>
            <a:off x="290042" y="6216838"/>
            <a:ext cx="4109501" cy="32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altLang="ja-JP" sz="1200" u="sng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※EUT FAIL</a:t>
            </a:r>
            <a:r>
              <a:rPr lang="ja-JP" altLang="en-US" sz="1200" u="sng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信号は</a:t>
            </a:r>
            <a:r>
              <a:rPr lang="en-US" altLang="ja-JP" sz="1200" u="sng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100ms</a:t>
            </a:r>
            <a:r>
              <a:rPr lang="ja-JP" altLang="en-US" sz="1200" u="sng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以上入力する必要があります</a:t>
            </a:r>
            <a:endParaRPr lang="en-US" altLang="ja-JP" sz="1200" u="sng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125" name="テキスト ボックス 3124">
            <a:extLst>
              <a:ext uri="{FF2B5EF4-FFF2-40B4-BE49-F238E27FC236}">
                <a16:creationId xmlns:a16="http://schemas.microsoft.com/office/drawing/2014/main" id="{7D8F6138-41D7-C8FF-0665-832AC2ABEEEE}"/>
              </a:ext>
            </a:extLst>
          </p:cNvPr>
          <p:cNvSpPr txBox="1"/>
          <p:nvPr/>
        </p:nvSpPr>
        <p:spPr>
          <a:xfrm>
            <a:off x="7511416" y="2809887"/>
            <a:ext cx="1880427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最大</a:t>
            </a:r>
            <a:r>
              <a:rPr kumimoji="1" lang="en-US" altLang="ja-JP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8</a:t>
            </a:r>
            <a:r>
              <a:rPr kumimoji="1" lang="ja-JP" altLang="en-US" sz="11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個の信号を入力可能</a:t>
            </a: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55185AE0-6313-1BDB-424B-802B4AA70DDA}"/>
              </a:ext>
            </a:extLst>
          </p:cNvPr>
          <p:cNvGrpSpPr/>
          <p:nvPr/>
        </p:nvGrpSpPr>
        <p:grpSpPr>
          <a:xfrm>
            <a:off x="3979723" y="4179620"/>
            <a:ext cx="1364632" cy="1693518"/>
            <a:chOff x="4254933" y="4179620"/>
            <a:chExt cx="1364632" cy="1693518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749AD7D3-9BC6-04BA-95A6-26D966DE92D4}"/>
                </a:ext>
              </a:extLst>
            </p:cNvPr>
            <p:cNvSpPr/>
            <p:nvPr/>
          </p:nvSpPr>
          <p:spPr bwMode="auto">
            <a:xfrm>
              <a:off x="4254933" y="4314908"/>
              <a:ext cx="1364632" cy="15582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6B0F3D5-A5C1-1911-E6C6-205435AB4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8019" y="4527623"/>
              <a:ext cx="687931" cy="502139"/>
            </a:xfrm>
            <a:prstGeom prst="rect">
              <a:avLst/>
            </a:prstGeom>
          </p:spPr>
        </p:pic>
        <p:pic>
          <p:nvPicPr>
            <p:cNvPr id="20" name="図 19" descr="コンピューターの画面&#10;&#10;自動的に生成された説明">
              <a:extLst>
                <a:ext uri="{FF2B5EF4-FFF2-40B4-BE49-F238E27FC236}">
                  <a16:creationId xmlns:a16="http://schemas.microsoft.com/office/drawing/2014/main" id="{A65DA6EE-91B5-8930-A493-A9A641BCAF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9479" y="5063917"/>
              <a:ext cx="839769" cy="719187"/>
            </a:xfrm>
            <a:prstGeom prst="rect">
              <a:avLst/>
            </a:prstGeom>
          </p:spPr>
        </p:pic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C3E9AD7C-FBB6-DE35-0D01-2743C5A02CDA}"/>
                </a:ext>
              </a:extLst>
            </p:cNvPr>
            <p:cNvSpPr txBox="1"/>
            <p:nvPr/>
          </p:nvSpPr>
          <p:spPr>
            <a:xfrm>
              <a:off x="4394934" y="4179620"/>
              <a:ext cx="1084311" cy="2616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画像判定装置</a:t>
              </a: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B60D7A18-0EDD-311A-7180-0FB817202B5C}"/>
              </a:ext>
            </a:extLst>
          </p:cNvPr>
          <p:cNvGrpSpPr/>
          <p:nvPr/>
        </p:nvGrpSpPr>
        <p:grpSpPr>
          <a:xfrm>
            <a:off x="5826464" y="4179620"/>
            <a:ext cx="1388455" cy="1693518"/>
            <a:chOff x="5808707" y="4179620"/>
            <a:chExt cx="1388455" cy="1693518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5717951F-03F7-88CD-B7E2-1C4906282BC8}"/>
                </a:ext>
              </a:extLst>
            </p:cNvPr>
            <p:cNvSpPr/>
            <p:nvPr/>
          </p:nvSpPr>
          <p:spPr bwMode="auto">
            <a:xfrm>
              <a:off x="5808707" y="4314908"/>
              <a:ext cx="1388455" cy="155823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40" name="図 39" descr="パソコンの画面&#10;&#10;中程度の精度で自動的に生成された説明">
              <a:extLst>
                <a:ext uri="{FF2B5EF4-FFF2-40B4-BE49-F238E27FC236}">
                  <a16:creationId xmlns:a16="http://schemas.microsoft.com/office/drawing/2014/main" id="{DA9AEB86-2F8F-22C6-5164-4853FEACF19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8442" y="4643091"/>
              <a:ext cx="1198432" cy="619358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344F0D0-A9F9-4F79-D5C0-B0CF40B084D2}"/>
                </a:ext>
              </a:extLst>
            </p:cNvPr>
            <p:cNvSpPr txBox="1"/>
            <p:nvPr/>
          </p:nvSpPr>
          <p:spPr>
            <a:xfrm>
              <a:off x="5910113" y="4179620"/>
              <a:ext cx="1198432" cy="2616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オシロスコープ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10E8C59-1C5D-3F36-264B-76DB2C527116}"/>
              </a:ext>
            </a:extLst>
          </p:cNvPr>
          <p:cNvGrpSpPr/>
          <p:nvPr/>
        </p:nvGrpSpPr>
        <p:grpSpPr>
          <a:xfrm>
            <a:off x="6227900" y="5484392"/>
            <a:ext cx="1379730" cy="1091065"/>
            <a:chOff x="8316857" y="3408509"/>
            <a:chExt cx="1379730" cy="1091065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64823396-CB67-6E61-6D0A-E54BC3399F48}"/>
                </a:ext>
              </a:extLst>
            </p:cNvPr>
            <p:cNvGrpSpPr/>
            <p:nvPr/>
          </p:nvGrpSpPr>
          <p:grpSpPr>
            <a:xfrm>
              <a:off x="8316857" y="3408509"/>
              <a:ext cx="1379730" cy="1091065"/>
              <a:chOff x="7240487" y="1368046"/>
              <a:chExt cx="1379730" cy="1091065"/>
            </a:xfrm>
          </p:grpSpPr>
          <p:sp>
            <p:nvSpPr>
              <p:cNvPr id="10" name="吹き出し: 円形 9">
                <a:extLst>
                  <a:ext uri="{FF2B5EF4-FFF2-40B4-BE49-F238E27FC236}">
                    <a16:creationId xmlns:a16="http://schemas.microsoft.com/office/drawing/2014/main" id="{D961ED21-DB24-694D-86EC-C979BC20C3B0}"/>
                  </a:ext>
                </a:extLst>
              </p:cNvPr>
              <p:cNvSpPr/>
              <p:nvPr/>
            </p:nvSpPr>
            <p:spPr bwMode="auto">
              <a:xfrm>
                <a:off x="7240487" y="1368046"/>
                <a:ext cx="1379730" cy="1091065"/>
              </a:xfrm>
              <a:prstGeom prst="wedgeEllipseCallout">
                <a:avLst>
                  <a:gd name="adj1" fmla="val -32415"/>
                  <a:gd name="adj2" fmla="val -6850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40D8794B-3ACD-4E72-A1A6-8760830C65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08987" y="1562547"/>
                <a:ext cx="860486" cy="650952"/>
              </a:xfrm>
              <a:prstGeom prst="rect">
                <a:avLst/>
              </a:prstGeom>
            </p:spPr>
          </p:pic>
        </p:grp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A5F6A379-C338-9C2B-9C08-3AA5C075620C}"/>
                </a:ext>
              </a:extLst>
            </p:cNvPr>
            <p:cNvSpPr txBox="1"/>
            <p:nvPr/>
          </p:nvSpPr>
          <p:spPr>
            <a:xfrm>
              <a:off x="8598547" y="4238026"/>
              <a:ext cx="8604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マスク判定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ECB6C37-3638-1F24-5C8C-95F9CE909966}"/>
              </a:ext>
            </a:extLst>
          </p:cNvPr>
          <p:cNvGrpSpPr/>
          <p:nvPr/>
        </p:nvGrpSpPr>
        <p:grpSpPr>
          <a:xfrm>
            <a:off x="7644392" y="5156763"/>
            <a:ext cx="1379730" cy="1091065"/>
            <a:chOff x="6726309" y="3497289"/>
            <a:chExt cx="1379730" cy="1091065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A1270C9-CE0C-B4C5-BAFA-1B54B3EF6EF4}"/>
                </a:ext>
              </a:extLst>
            </p:cNvPr>
            <p:cNvGrpSpPr/>
            <p:nvPr/>
          </p:nvGrpSpPr>
          <p:grpSpPr>
            <a:xfrm>
              <a:off x="6726309" y="3497289"/>
              <a:ext cx="1379730" cy="1091065"/>
              <a:chOff x="7166839" y="3045346"/>
              <a:chExt cx="1379730" cy="1091065"/>
            </a:xfrm>
          </p:grpSpPr>
          <p:sp>
            <p:nvSpPr>
              <p:cNvPr id="12" name="吹き出し: 円形 11">
                <a:extLst>
                  <a:ext uri="{FF2B5EF4-FFF2-40B4-BE49-F238E27FC236}">
                    <a16:creationId xmlns:a16="http://schemas.microsoft.com/office/drawing/2014/main" id="{CA942657-2481-98C8-D7AC-2BC17554FCF9}"/>
                  </a:ext>
                </a:extLst>
              </p:cNvPr>
              <p:cNvSpPr/>
              <p:nvPr/>
            </p:nvSpPr>
            <p:spPr bwMode="auto">
              <a:xfrm>
                <a:off x="7166839" y="3045346"/>
                <a:ext cx="1379730" cy="1091065"/>
              </a:xfrm>
              <a:prstGeom prst="wedgeEllipseCallout">
                <a:avLst>
                  <a:gd name="adj1" fmla="val -87750"/>
                  <a:gd name="adj2" fmla="val -4164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0F4510A8-F7A8-61F2-74AC-4E47BD79D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35339" y="3209010"/>
                <a:ext cx="860486" cy="657200"/>
              </a:xfrm>
              <a:prstGeom prst="rect">
                <a:avLst/>
              </a:prstGeom>
            </p:spPr>
          </p:pic>
        </p:grp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B62F30A-8FDB-750A-1700-3228F566EBB3}"/>
                </a:ext>
              </a:extLst>
            </p:cNvPr>
            <p:cNvSpPr txBox="1"/>
            <p:nvPr/>
          </p:nvSpPr>
          <p:spPr>
            <a:xfrm>
              <a:off x="6875708" y="4291519"/>
              <a:ext cx="115489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rgbClr val="00206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パラメータ判定</a:t>
              </a:r>
            </a:p>
          </p:txBody>
        </p: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9CFB1F2-DDCA-3643-CA5B-9675C319DDA0}"/>
              </a:ext>
            </a:extLst>
          </p:cNvPr>
          <p:cNvSpPr txBox="1"/>
          <p:nvPr/>
        </p:nvSpPr>
        <p:spPr>
          <a:xfrm>
            <a:off x="5379187" y="4894613"/>
            <a:ext cx="373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or</a:t>
            </a:r>
            <a:endParaRPr kumimoji="1" lang="ja-JP" altLang="en-US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4ACF018-3AE1-AFC1-718C-11855E15B341}"/>
              </a:ext>
            </a:extLst>
          </p:cNvPr>
          <p:cNvSpPr txBox="1"/>
          <p:nvPr/>
        </p:nvSpPr>
        <p:spPr>
          <a:xfrm>
            <a:off x="7182219" y="4916510"/>
            <a:ext cx="719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など</a:t>
            </a:r>
            <a:r>
              <a:rPr kumimoji="1" lang="en-US" altLang="ja-JP" sz="1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…</a:t>
            </a:r>
            <a:endParaRPr kumimoji="1" lang="ja-JP" altLang="en-US" sz="12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24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3" y="1527059"/>
            <a:ext cx="8921507" cy="1127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オプションの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デジタル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設定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タブでデジタル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の各種設定をおこないます。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lvl="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デジタル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のモデル名・デバイス名、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信号を何個使用するのか等を設定します。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lvl="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デジタル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信号を検出できるかテストをすることができます。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lvl="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2CDC8D-6F24-4234-D84B-0F5B22A96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信号検出機能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–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デジタル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I/O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設定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-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E2C729C-60DC-827E-C85A-6F4C6CDDB55D}"/>
              </a:ext>
            </a:extLst>
          </p:cNvPr>
          <p:cNvGrpSpPr/>
          <p:nvPr/>
        </p:nvGrpSpPr>
        <p:grpSpPr>
          <a:xfrm>
            <a:off x="3783404" y="2484104"/>
            <a:ext cx="5996789" cy="4043977"/>
            <a:chOff x="1624615" y="2434405"/>
            <a:chExt cx="5996789" cy="4043977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5D5BF8B4-2A0D-E5B1-1871-58F721B79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4615" y="2434405"/>
              <a:ext cx="3488923" cy="4043977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8A887D3-FECA-528B-FC53-369342DDC7B0}"/>
                </a:ext>
              </a:extLst>
            </p:cNvPr>
            <p:cNvSpPr/>
            <p:nvPr/>
          </p:nvSpPr>
          <p:spPr bwMode="auto">
            <a:xfrm>
              <a:off x="1767025" y="2991856"/>
              <a:ext cx="3150463" cy="534318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7F1559B8-A6D2-4024-95AF-08632DD78D18}"/>
                </a:ext>
              </a:extLst>
            </p:cNvPr>
            <p:cNvSpPr/>
            <p:nvPr/>
          </p:nvSpPr>
          <p:spPr bwMode="auto">
            <a:xfrm>
              <a:off x="1767024" y="5264380"/>
              <a:ext cx="3150463" cy="792013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29420E6-2045-9599-053E-DFDB34DE015F}"/>
                </a:ext>
              </a:extLst>
            </p:cNvPr>
            <p:cNvSpPr/>
            <p:nvPr/>
          </p:nvSpPr>
          <p:spPr bwMode="auto">
            <a:xfrm>
              <a:off x="1768502" y="3588139"/>
              <a:ext cx="3150463" cy="1605298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2" name="吹き出し: 円形 11">
              <a:extLst>
                <a:ext uri="{FF2B5EF4-FFF2-40B4-BE49-F238E27FC236}">
                  <a16:creationId xmlns:a16="http://schemas.microsoft.com/office/drawing/2014/main" id="{6888DE94-0F50-CC35-A572-8C026BD366B8}"/>
                </a:ext>
              </a:extLst>
            </p:cNvPr>
            <p:cNvSpPr/>
            <p:nvPr/>
          </p:nvSpPr>
          <p:spPr bwMode="auto">
            <a:xfrm>
              <a:off x="5255948" y="2681733"/>
              <a:ext cx="2365456" cy="499195"/>
            </a:xfrm>
            <a:prstGeom prst="wedgeEllipseCallout">
              <a:avLst>
                <a:gd name="adj1" fmla="val -64372"/>
                <a:gd name="adj2" fmla="val 56733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モデル名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/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デバイス名の設定</a:t>
              </a:r>
            </a:p>
          </p:txBody>
        </p:sp>
        <p:sp>
          <p:nvSpPr>
            <p:cNvPr id="13" name="吹き出し: 円形 12">
              <a:extLst>
                <a:ext uri="{FF2B5EF4-FFF2-40B4-BE49-F238E27FC236}">
                  <a16:creationId xmlns:a16="http://schemas.microsoft.com/office/drawing/2014/main" id="{E9D7C127-7F24-6166-B44D-4F6C71FE1388}"/>
                </a:ext>
              </a:extLst>
            </p:cNvPr>
            <p:cNvSpPr/>
            <p:nvPr/>
          </p:nvSpPr>
          <p:spPr bwMode="auto">
            <a:xfrm>
              <a:off x="5255948" y="4067207"/>
              <a:ext cx="2365456" cy="499195"/>
            </a:xfrm>
            <a:prstGeom prst="wedgeEllipseCallout">
              <a:avLst>
                <a:gd name="adj1" fmla="val -64372"/>
                <a:gd name="adj2" fmla="val -48192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EUT FAIL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信号の設定</a:t>
              </a:r>
            </a:p>
          </p:txBody>
        </p:sp>
        <p:sp>
          <p:nvSpPr>
            <p:cNvPr id="14" name="吹き出し: 円形 13">
              <a:extLst>
                <a:ext uri="{FF2B5EF4-FFF2-40B4-BE49-F238E27FC236}">
                  <a16:creationId xmlns:a16="http://schemas.microsoft.com/office/drawing/2014/main" id="{E0C714C8-2340-608E-FA50-EF5B26416421}"/>
                </a:ext>
              </a:extLst>
            </p:cNvPr>
            <p:cNvSpPr/>
            <p:nvPr/>
          </p:nvSpPr>
          <p:spPr bwMode="auto">
            <a:xfrm>
              <a:off x="5255948" y="5338052"/>
              <a:ext cx="2365456" cy="499195"/>
            </a:xfrm>
            <a:prstGeom prst="wedgeEllipseCallout">
              <a:avLst>
                <a:gd name="adj1" fmla="val -65123"/>
                <a:gd name="adj2" fmla="val -9068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入力信号のテスト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6646A1C-DBD1-AF7A-A1CD-02E416EDCBC3}"/>
              </a:ext>
            </a:extLst>
          </p:cNvPr>
          <p:cNvGrpSpPr/>
          <p:nvPr/>
        </p:nvGrpSpPr>
        <p:grpSpPr>
          <a:xfrm>
            <a:off x="646591" y="2496691"/>
            <a:ext cx="2864220" cy="732329"/>
            <a:chOff x="460160" y="2471664"/>
            <a:chExt cx="2864220" cy="732329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A4F97C99-56B6-FE9D-2B98-263D195B9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160" y="2471664"/>
              <a:ext cx="2864220" cy="732329"/>
            </a:xfrm>
            <a:prstGeom prst="rect">
              <a:avLst/>
            </a:prstGeom>
          </p:spPr>
        </p:pic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531FDCD0-8414-67CF-0FB3-E9156E64F5DE}"/>
                </a:ext>
              </a:extLst>
            </p:cNvPr>
            <p:cNvSpPr/>
            <p:nvPr/>
          </p:nvSpPr>
          <p:spPr bwMode="auto">
            <a:xfrm>
              <a:off x="2334827" y="2487203"/>
              <a:ext cx="506027" cy="58683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3CEB3D8-14A3-9EAD-4F35-2BA76BA73C84}"/>
              </a:ext>
            </a:extLst>
          </p:cNvPr>
          <p:cNvGrpSpPr/>
          <p:nvPr/>
        </p:nvGrpSpPr>
        <p:grpSpPr>
          <a:xfrm>
            <a:off x="230447" y="5383211"/>
            <a:ext cx="3356906" cy="1127363"/>
            <a:chOff x="213064" y="4998127"/>
            <a:chExt cx="3356906" cy="1127363"/>
          </a:xfrm>
        </p:grpSpPr>
        <p:sp>
          <p:nvSpPr>
            <p:cNvPr id="2" name="吹き出し: 四角形 1">
              <a:extLst>
                <a:ext uri="{FF2B5EF4-FFF2-40B4-BE49-F238E27FC236}">
                  <a16:creationId xmlns:a16="http://schemas.microsoft.com/office/drawing/2014/main" id="{2717329B-884E-E3C1-CAD9-49F6732DBDC7}"/>
                </a:ext>
              </a:extLst>
            </p:cNvPr>
            <p:cNvSpPr/>
            <p:nvPr/>
          </p:nvSpPr>
          <p:spPr bwMode="auto">
            <a:xfrm>
              <a:off x="213064" y="4998127"/>
              <a:ext cx="3356906" cy="1127363"/>
            </a:xfrm>
            <a:prstGeom prst="wedgeRectCallout">
              <a:avLst>
                <a:gd name="adj1" fmla="val 59989"/>
                <a:gd name="adj2" fmla="val 3402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7" name="図 6" descr="グラフィカル ユーザー インターフェイス, アプリケーション&#10;&#10;自動的に生成された説明">
              <a:extLst>
                <a:ext uri="{FF2B5EF4-FFF2-40B4-BE49-F238E27FC236}">
                  <a16:creationId xmlns:a16="http://schemas.microsoft.com/office/drawing/2014/main" id="{33094100-3879-473F-CE8B-DFA4B36ED4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84" y="5067232"/>
              <a:ext cx="3239240" cy="809541"/>
            </a:xfrm>
            <a:prstGeom prst="rect">
              <a:avLst/>
            </a:prstGeom>
          </p:spPr>
        </p:pic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6A89B8D-E811-E7B4-2DD2-7AA7FDFE3F21}"/>
              </a:ext>
            </a:extLst>
          </p:cNvPr>
          <p:cNvSpPr txBox="1"/>
          <p:nvPr/>
        </p:nvSpPr>
        <p:spPr>
          <a:xfrm>
            <a:off x="1500096" y="6261857"/>
            <a:ext cx="8109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テスト中</a:t>
            </a:r>
          </a:p>
        </p:txBody>
      </p:sp>
    </p:spTree>
    <p:extLst>
      <p:ext uri="{BB962C8B-B14F-4D97-AF65-F5344CB8AC3E}">
        <p14:creationId xmlns:p14="http://schemas.microsoft.com/office/powerpoint/2010/main" val="424513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3" y="1527059"/>
            <a:ext cx="8921507" cy="69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オプションの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設定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タブで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信号の検出時動作の設定をおこないます。</a:t>
            </a:r>
          </a:p>
          <a:p>
            <a:pPr marL="177800" lvl="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信号ごとに、試験状態・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LINE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状態・判定を設定することができます。　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2CDC8D-6F24-4234-D84B-0F5B22A96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信号検出機能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– 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設定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-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E9F2A32-96F1-FBC7-2292-8F4C426E8DD5}"/>
              </a:ext>
            </a:extLst>
          </p:cNvPr>
          <p:cNvGrpSpPr/>
          <p:nvPr/>
        </p:nvGrpSpPr>
        <p:grpSpPr>
          <a:xfrm>
            <a:off x="3742444" y="2224840"/>
            <a:ext cx="6058503" cy="4043977"/>
            <a:chOff x="1132411" y="2469918"/>
            <a:chExt cx="6058503" cy="4043977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556F450E-37FD-6A77-25E4-9DDF721DC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2411" y="2469918"/>
              <a:ext cx="3488921" cy="4043977"/>
            </a:xfrm>
            <a:prstGeom prst="rect">
              <a:avLst/>
            </a:prstGeom>
          </p:spPr>
        </p:pic>
        <p:sp>
          <p:nvSpPr>
            <p:cNvPr id="6" name="吹き出し: 円形 5">
              <a:extLst>
                <a:ext uri="{FF2B5EF4-FFF2-40B4-BE49-F238E27FC236}">
                  <a16:creationId xmlns:a16="http://schemas.microsoft.com/office/drawing/2014/main" id="{46577D52-56C9-2747-93DA-02FDEC340832}"/>
                </a:ext>
              </a:extLst>
            </p:cNvPr>
            <p:cNvSpPr/>
            <p:nvPr/>
          </p:nvSpPr>
          <p:spPr bwMode="auto">
            <a:xfrm>
              <a:off x="1984287" y="5570407"/>
              <a:ext cx="4075339" cy="499195"/>
            </a:xfrm>
            <a:prstGeom prst="wedgeEllipseCallout">
              <a:avLst>
                <a:gd name="adj1" fmla="val -40464"/>
                <a:gd name="adj2" fmla="val -64198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[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試験停止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], [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一時停止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], [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メッセージ表示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] 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から選択</a:t>
              </a:r>
              <a:endPara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BA00F79E-1724-E168-C957-4999C1453652}"/>
                </a:ext>
              </a:extLst>
            </p:cNvPr>
            <p:cNvSpPr/>
            <p:nvPr/>
          </p:nvSpPr>
          <p:spPr bwMode="auto">
            <a:xfrm>
              <a:off x="2132247" y="3279757"/>
              <a:ext cx="761874" cy="2162253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E4499E1-FB84-48EE-2841-9F371428056A}"/>
                </a:ext>
              </a:extLst>
            </p:cNvPr>
            <p:cNvSpPr/>
            <p:nvPr/>
          </p:nvSpPr>
          <p:spPr bwMode="auto">
            <a:xfrm>
              <a:off x="2929794" y="3272358"/>
              <a:ext cx="522000" cy="2162253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9" name="吹き出し: 円形 8">
              <a:extLst>
                <a:ext uri="{FF2B5EF4-FFF2-40B4-BE49-F238E27FC236}">
                  <a16:creationId xmlns:a16="http://schemas.microsoft.com/office/drawing/2014/main" id="{009752BD-9FE3-F972-A8CC-652946F512A5}"/>
                </a:ext>
              </a:extLst>
            </p:cNvPr>
            <p:cNvSpPr/>
            <p:nvPr/>
          </p:nvSpPr>
          <p:spPr bwMode="auto">
            <a:xfrm>
              <a:off x="3144501" y="2691170"/>
              <a:ext cx="2140169" cy="499195"/>
            </a:xfrm>
            <a:prstGeom prst="wedgeEllipseCallout">
              <a:avLst>
                <a:gd name="adj1" fmla="val -51897"/>
                <a:gd name="adj2" fmla="val 63846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[KEEP], [OFF] 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から選択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C750117F-823A-ADB7-41F5-B2E8680ACDD5}"/>
                </a:ext>
              </a:extLst>
            </p:cNvPr>
            <p:cNvSpPr/>
            <p:nvPr/>
          </p:nvSpPr>
          <p:spPr bwMode="auto">
            <a:xfrm>
              <a:off x="3500055" y="3272358"/>
              <a:ext cx="725716" cy="2162253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2" name="吹き出し: 円形 11">
              <a:extLst>
                <a:ext uri="{FF2B5EF4-FFF2-40B4-BE49-F238E27FC236}">
                  <a16:creationId xmlns:a16="http://schemas.microsoft.com/office/drawing/2014/main" id="{FF9FC86F-E0B3-049C-17C8-02A9098F2F0E}"/>
                </a:ext>
              </a:extLst>
            </p:cNvPr>
            <p:cNvSpPr/>
            <p:nvPr/>
          </p:nvSpPr>
          <p:spPr bwMode="auto">
            <a:xfrm>
              <a:off x="4381046" y="4498322"/>
              <a:ext cx="2809868" cy="499195"/>
            </a:xfrm>
            <a:prstGeom prst="wedgeEllipseCallout">
              <a:avLst>
                <a:gd name="adj1" fmla="val -54366"/>
                <a:gd name="adj2" fmla="val -58863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[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不合格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], [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合格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], [-----] 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等から選択</a:t>
              </a:r>
              <a:endPara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9C8F6DC-259D-6517-152E-CB331EA7EC17}"/>
              </a:ext>
            </a:extLst>
          </p:cNvPr>
          <p:cNvGrpSpPr/>
          <p:nvPr/>
        </p:nvGrpSpPr>
        <p:grpSpPr>
          <a:xfrm>
            <a:off x="646591" y="2310258"/>
            <a:ext cx="2864220" cy="732329"/>
            <a:chOff x="460160" y="2471664"/>
            <a:chExt cx="2864220" cy="732329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8864F0E-6E85-2BA9-A24B-98DBE97FB7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160" y="2471664"/>
              <a:ext cx="2864220" cy="732329"/>
            </a:xfrm>
            <a:prstGeom prst="rect">
              <a:avLst/>
            </a:prstGeom>
          </p:spPr>
        </p:pic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01D0D49C-11A0-814C-20F6-22CB4388B18D}"/>
                </a:ext>
              </a:extLst>
            </p:cNvPr>
            <p:cNvSpPr/>
            <p:nvPr/>
          </p:nvSpPr>
          <p:spPr bwMode="auto">
            <a:xfrm>
              <a:off x="2334827" y="2487203"/>
              <a:ext cx="506027" cy="58683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991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図 55">
            <a:extLst>
              <a:ext uri="{FF2B5EF4-FFF2-40B4-BE49-F238E27FC236}">
                <a16:creationId xmlns:a16="http://schemas.microsoft.com/office/drawing/2014/main" id="{388D7283-521B-0B08-1293-71016EFED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39" y="3523413"/>
            <a:ext cx="3362461" cy="263325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961C037-22DC-B03F-7B48-7F68A83B72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853" y="2922527"/>
            <a:ext cx="5281758" cy="3605245"/>
          </a:xfrm>
          <a:prstGeom prst="rect">
            <a:avLst/>
          </a:prstGeom>
        </p:spPr>
      </p:pic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3" y="1527059"/>
            <a:ext cx="8921507" cy="139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信号検出時は、検出した信号名がコメントに追記されます。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複数の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信号を同時に検出した場合、以下の優先順位になります。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試験状態：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試験停止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試験一時停止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メッセージ表示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LINE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[OFF]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[KEEP]</a:t>
            </a: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判定：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不合格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合格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終了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進行中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＞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[-----]</a:t>
            </a:r>
            <a:endParaRPr lang="ja-JP" altLang="en-US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2CDC8D-6F24-4234-D84B-0F5B22A96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信号検出機能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– 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検出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-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F0D26E5-DD25-2070-FEC6-EA6B11D4A579}"/>
              </a:ext>
            </a:extLst>
          </p:cNvPr>
          <p:cNvSpPr/>
          <p:nvPr/>
        </p:nvSpPr>
        <p:spPr bwMode="auto">
          <a:xfrm>
            <a:off x="515455" y="3822986"/>
            <a:ext cx="3362461" cy="281156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623960C-D0DF-9CE1-4E6B-DBDFFD930754}"/>
              </a:ext>
            </a:extLst>
          </p:cNvPr>
          <p:cNvSpPr/>
          <p:nvPr/>
        </p:nvSpPr>
        <p:spPr bwMode="auto">
          <a:xfrm>
            <a:off x="6039651" y="5295428"/>
            <a:ext cx="1985762" cy="1208917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71FFFCE-E997-22DD-7FE2-C33CD56129A3}"/>
              </a:ext>
            </a:extLst>
          </p:cNvPr>
          <p:cNvSpPr/>
          <p:nvPr/>
        </p:nvSpPr>
        <p:spPr bwMode="auto">
          <a:xfrm>
            <a:off x="4816062" y="4946821"/>
            <a:ext cx="421981" cy="20285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14D7A2DE-4D5F-9386-E3D7-5C0B0E2F89A0}"/>
              </a:ext>
            </a:extLst>
          </p:cNvPr>
          <p:cNvSpPr/>
          <p:nvPr/>
        </p:nvSpPr>
        <p:spPr bwMode="auto">
          <a:xfrm>
            <a:off x="5238043" y="4317995"/>
            <a:ext cx="1580007" cy="499195"/>
          </a:xfrm>
          <a:prstGeom prst="wedgeEllipseCallout">
            <a:avLst>
              <a:gd name="adj1" fmla="val -51897"/>
              <a:gd name="adj2" fmla="val 63846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不合格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に設定</a:t>
            </a: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C83A5A9B-A794-6B2C-43E9-A45BF2AD5DF4}"/>
              </a:ext>
            </a:extLst>
          </p:cNvPr>
          <p:cNvSpPr/>
          <p:nvPr/>
        </p:nvSpPr>
        <p:spPr bwMode="auto">
          <a:xfrm>
            <a:off x="3745977" y="6022906"/>
            <a:ext cx="2140169" cy="499195"/>
          </a:xfrm>
          <a:prstGeom prst="wedgeEllipseCallout">
            <a:avLst>
              <a:gd name="adj1" fmla="val 55954"/>
              <a:gd name="adj2" fmla="val -48193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LINE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OFF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し、試験を停止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810A6B-173C-967D-E76D-7828C841433D}"/>
              </a:ext>
            </a:extLst>
          </p:cNvPr>
          <p:cNvSpPr/>
          <p:nvPr/>
        </p:nvSpPr>
        <p:spPr bwMode="auto">
          <a:xfrm>
            <a:off x="8927572" y="4944005"/>
            <a:ext cx="711728" cy="2323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吹き出し: 円形 6">
            <a:extLst>
              <a:ext uri="{FF2B5EF4-FFF2-40B4-BE49-F238E27FC236}">
                <a16:creationId xmlns:a16="http://schemas.microsoft.com/office/drawing/2014/main" id="{A9DA6ACC-8F17-DE17-4960-0F37ABFFD80C}"/>
              </a:ext>
            </a:extLst>
          </p:cNvPr>
          <p:cNvSpPr/>
          <p:nvPr/>
        </p:nvSpPr>
        <p:spPr bwMode="auto">
          <a:xfrm>
            <a:off x="8104742" y="5319212"/>
            <a:ext cx="1674027" cy="499195"/>
          </a:xfrm>
          <a:prstGeom prst="wedgeEllipseCallout">
            <a:avLst>
              <a:gd name="adj1" fmla="val 29182"/>
              <a:gd name="adj2" fmla="val -71312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[EUT FAIL1] 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を追記</a:t>
            </a:r>
          </a:p>
        </p:txBody>
      </p:sp>
    </p:spTree>
    <p:extLst>
      <p:ext uri="{BB962C8B-B14F-4D97-AF65-F5344CB8AC3E}">
        <p14:creationId xmlns:p14="http://schemas.microsoft.com/office/powerpoint/2010/main" val="2733385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4" y="1527058"/>
            <a:ext cx="8844878" cy="292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LSS-6330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本体背面に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 INPUT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端子台があり、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個まで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信号を入力することができます。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デジタル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I/O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を使用しなくても、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信号を検出することができます。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【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注意点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】</a:t>
            </a: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・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UTILITY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の設定は、リモートソフトからは変更できません。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・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信号検出時、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FAIL1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のどれが入力されたのかリモートソフトからは判別できません。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そのため、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コメントにも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信号名は追記されません。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・ライン入力エラーや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PC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通信エラー等と同じくエラーとして処理するため、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FAIL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信号を検出した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時点で試験を強制終了します。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⇒　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TEST STATE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PAUSE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に設定していても試験を終了します。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　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⇒　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 LINE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KEEP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に設定していても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LINE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を</a:t>
            </a:r>
            <a:r>
              <a:rPr lang="en-US" altLang="ja-JP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OFF</a:t>
            </a:r>
            <a:r>
              <a:rPr lang="ja-JP" altLang="en-US" sz="1400" kern="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します。</a:t>
            </a:r>
            <a:endParaRPr lang="en-US" altLang="ja-JP" sz="1400" kern="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indent="-177800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2CDC8D-6F24-4234-D84B-0F5B22A96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EUT FAIL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信号検出機能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– LSS-6330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本体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-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0B6D14C-1387-D207-3B87-B5F6559C36E3}"/>
              </a:ext>
            </a:extLst>
          </p:cNvPr>
          <p:cNvGrpSpPr/>
          <p:nvPr/>
        </p:nvGrpSpPr>
        <p:grpSpPr>
          <a:xfrm>
            <a:off x="1504949" y="4631586"/>
            <a:ext cx="2347959" cy="1398711"/>
            <a:chOff x="1025556" y="2456114"/>
            <a:chExt cx="2347959" cy="1398711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2E0FB23D-1A72-6B53-E124-C3E1614C4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5556" y="2456114"/>
              <a:ext cx="2347959" cy="1104922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671B7685-ADBE-8584-C996-F43AC6F476D8}"/>
                </a:ext>
              </a:extLst>
            </p:cNvPr>
            <p:cNvSpPr txBox="1"/>
            <p:nvPr/>
          </p:nvSpPr>
          <p:spPr>
            <a:xfrm>
              <a:off x="1341428" y="3593215"/>
              <a:ext cx="17162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EUT FAIL INPUT</a:t>
              </a:r>
              <a:r>
                <a:rPr kumimoji="1"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端子台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392DB37-8BD9-8CB7-636F-2FFA88EBA93B}"/>
              </a:ext>
            </a:extLst>
          </p:cNvPr>
          <p:cNvGrpSpPr/>
          <p:nvPr/>
        </p:nvGrpSpPr>
        <p:grpSpPr>
          <a:xfrm>
            <a:off x="4589015" y="4453541"/>
            <a:ext cx="4277780" cy="2091894"/>
            <a:chOff x="4677792" y="2527086"/>
            <a:chExt cx="4277780" cy="2091894"/>
          </a:xfrm>
        </p:grpSpPr>
        <p:pic>
          <p:nvPicPr>
            <p:cNvPr id="14" name="図 13" descr="ダイアグラム&#10;&#10;自動的に生成された説明">
              <a:extLst>
                <a:ext uri="{FF2B5EF4-FFF2-40B4-BE49-F238E27FC236}">
                  <a16:creationId xmlns:a16="http://schemas.microsoft.com/office/drawing/2014/main" id="{EA23728A-02CD-BF5A-E909-5175FDBFD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7792" y="2527086"/>
              <a:ext cx="4277780" cy="1927161"/>
            </a:xfrm>
            <a:prstGeom prst="rect">
              <a:avLst/>
            </a:prstGeom>
          </p:spPr>
        </p:pic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7A53EBD1-2154-8E68-7C47-EDDDC9DBE441}"/>
                </a:ext>
              </a:extLst>
            </p:cNvPr>
            <p:cNvSpPr txBox="1"/>
            <p:nvPr/>
          </p:nvSpPr>
          <p:spPr>
            <a:xfrm>
              <a:off x="5369532" y="4357370"/>
              <a:ext cx="112004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EUT FAIL </a:t>
              </a:r>
              <a:r>
                <a:rPr kumimoji="1"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設定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0791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4" y="1527060"/>
            <a:ext cx="887711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放電時のピーク電流を検出し、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EUT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が絶縁破壊を起こしたか否かを自動で検出する機能です。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80975" indent="-180975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出力電圧の短絡電流から閾値を設定し、電流モニタ値が閾値を超えた場合に試験を停止します。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28106D2-D4E9-0C85-4AE1-6B8D50C5B6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ブレイクダウン検出機能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FAA6C54-9749-B078-4DD1-966CCEFD6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972" y="2180234"/>
            <a:ext cx="4284867" cy="117185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7FA55B-1A16-65AE-9731-0B873238BA78}"/>
              </a:ext>
            </a:extLst>
          </p:cNvPr>
          <p:cNvSpPr txBox="1"/>
          <p:nvPr/>
        </p:nvSpPr>
        <p:spPr>
          <a:xfrm>
            <a:off x="5155153" y="2457323"/>
            <a:ext cx="43617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lvl="0" indent="-177800">
              <a:buNone/>
            </a:pP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ブレイクダウン閾値は次式により算出します</a:t>
            </a:r>
            <a:endParaRPr lang="en-US" altLang="ja-JP" sz="12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77800" lvl="0" indent="-177800">
              <a:buNone/>
            </a:pP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 短絡電流 </a:t>
            </a: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(A) </a:t>
            </a: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＝ 出力電圧 </a:t>
            </a: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(V) </a:t>
            </a: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／ 出力インピーダンス </a:t>
            </a: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(Ω)</a:t>
            </a:r>
          </a:p>
          <a:p>
            <a:pPr marL="177800" lvl="0" indent="-177800">
              <a:buNone/>
            </a:pP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 ブレイクダウン閾値 ＝ 短絡電流 </a:t>
            </a: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(A) × </a:t>
            </a: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電流率 </a:t>
            </a: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％</a:t>
            </a:r>
            <a:r>
              <a:rPr lang="en-US" altLang="ja-JP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12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306016F-C4D0-E28B-19ED-A38DB4E9BF5A}"/>
              </a:ext>
            </a:extLst>
          </p:cNvPr>
          <p:cNvGrpSpPr/>
          <p:nvPr/>
        </p:nvGrpSpPr>
        <p:grpSpPr>
          <a:xfrm>
            <a:off x="919118" y="3494109"/>
            <a:ext cx="5613460" cy="2639628"/>
            <a:chOff x="834501" y="3747422"/>
            <a:chExt cx="5613460" cy="2639628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F0406D9B-93DA-EC82-60DD-4D9E7A9B9E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4501" y="3747422"/>
              <a:ext cx="5613460" cy="2334444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3C540B81-5C73-BFF3-7DCB-87CB6BC6FAB0}"/>
                </a:ext>
              </a:extLst>
            </p:cNvPr>
            <p:cNvSpPr txBox="1"/>
            <p:nvPr/>
          </p:nvSpPr>
          <p:spPr>
            <a:xfrm>
              <a:off x="3027417" y="6125440"/>
              <a:ext cx="150907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出力インピーダンス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6084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CAAD1-54FD-4467-A28A-C386005EA15A}" type="slidenum">
              <a:rPr lang="en-US" altLang="ja-JP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090F3423-68F3-4040-6CAA-86AF2EA8A141}"/>
              </a:ext>
            </a:extLst>
          </p:cNvPr>
          <p:cNvSpPr txBox="1">
            <a:spLocks/>
          </p:cNvSpPr>
          <p:nvPr/>
        </p:nvSpPr>
        <p:spPr bwMode="auto">
          <a:xfrm>
            <a:off x="524334" y="1527059"/>
            <a:ext cx="8672932" cy="83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オプションの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試験設定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 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タブでブレイクダウン検出機能の設定をおこないます。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80975" indent="-180975">
              <a:buNone/>
            </a:pP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● 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[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有効にする</a:t>
            </a:r>
            <a:r>
              <a:rPr lang="en-US" altLang="ja-JP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]</a:t>
            </a:r>
            <a:r>
              <a:rPr lang="ja-JP" altLang="en-US" sz="1400" kern="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にチェックと入れるとブレイクダウン検出機能が有効になり、電流率を設定することができます。</a:t>
            </a: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180975" indent="-180975">
              <a:buNone/>
            </a:pPr>
            <a:endParaRPr lang="en-US" altLang="ja-JP" sz="1400" kern="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28106D2-D4E9-0C85-4AE1-6B8D50C5B6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2950" y="812800"/>
            <a:ext cx="8420100" cy="609600"/>
          </a:xfrm>
        </p:spPr>
        <p:txBody>
          <a:bodyPr/>
          <a:lstStyle/>
          <a:p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ブレイクダウン検出機能　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– 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ブレイクダウン設定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 Unicode MS" pitchFamily="50" charset="-128"/>
              </a:rPr>
              <a:t>-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ial Unicode MS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D0CC5A3A-D4EB-595F-9E5C-38EF2A18B13A}"/>
              </a:ext>
            </a:extLst>
          </p:cNvPr>
          <p:cNvGrpSpPr/>
          <p:nvPr/>
        </p:nvGrpSpPr>
        <p:grpSpPr>
          <a:xfrm>
            <a:off x="744274" y="2466059"/>
            <a:ext cx="2864220" cy="732329"/>
            <a:chOff x="460160" y="2471664"/>
            <a:chExt cx="2864220" cy="732329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9AC8766B-B14D-7022-61BB-AC11AFCBE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0160" y="2471664"/>
              <a:ext cx="2864220" cy="732329"/>
            </a:xfrm>
            <a:prstGeom prst="rect">
              <a:avLst/>
            </a:prstGeom>
          </p:spPr>
        </p:pic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88D9FAF8-4BAD-CE31-774C-998D269AA169}"/>
                </a:ext>
              </a:extLst>
            </p:cNvPr>
            <p:cNvSpPr/>
            <p:nvPr/>
          </p:nvSpPr>
          <p:spPr bwMode="auto">
            <a:xfrm>
              <a:off x="2334827" y="2487203"/>
              <a:ext cx="506027" cy="58683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06C0D2A-4F24-91C0-D79B-8CCCBF2B11D6}"/>
              </a:ext>
            </a:extLst>
          </p:cNvPr>
          <p:cNvGrpSpPr/>
          <p:nvPr/>
        </p:nvGrpSpPr>
        <p:grpSpPr>
          <a:xfrm>
            <a:off x="742950" y="2411420"/>
            <a:ext cx="7882114" cy="4022779"/>
            <a:chOff x="415353" y="2446999"/>
            <a:chExt cx="7882114" cy="4022779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ACB7F2DC-82AA-2DBD-3506-BD04F5ECADA8}"/>
                </a:ext>
              </a:extLst>
            </p:cNvPr>
            <p:cNvGrpSpPr/>
            <p:nvPr/>
          </p:nvGrpSpPr>
          <p:grpSpPr>
            <a:xfrm>
              <a:off x="3913077" y="2446999"/>
              <a:ext cx="3470632" cy="4022779"/>
              <a:chOff x="5991847" y="2361401"/>
              <a:chExt cx="3470632" cy="4022779"/>
            </a:xfrm>
          </p:grpSpPr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57AD16EE-1D56-A80C-94C9-F50D56F691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1847" y="2361401"/>
                <a:ext cx="3470632" cy="4022779"/>
              </a:xfrm>
              <a:prstGeom prst="rect">
                <a:avLst/>
              </a:prstGeom>
            </p:spPr>
          </p:pic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BE7631A1-C8ED-F702-CDE6-A0B655E851B3}"/>
                  </a:ext>
                </a:extLst>
              </p:cNvPr>
              <p:cNvSpPr/>
              <p:nvPr/>
            </p:nvSpPr>
            <p:spPr bwMode="auto">
              <a:xfrm>
                <a:off x="6165606" y="5111044"/>
                <a:ext cx="3072180" cy="83080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  <p:sp>
          <p:nvSpPr>
            <p:cNvPr id="17" name="吹き出し: 円形 16">
              <a:extLst>
                <a:ext uri="{FF2B5EF4-FFF2-40B4-BE49-F238E27FC236}">
                  <a16:creationId xmlns:a16="http://schemas.microsoft.com/office/drawing/2014/main" id="{661F52FF-91C4-CFED-ECC5-489799E8276F}"/>
                </a:ext>
              </a:extLst>
            </p:cNvPr>
            <p:cNvSpPr/>
            <p:nvPr/>
          </p:nvSpPr>
          <p:spPr bwMode="auto">
            <a:xfrm>
              <a:off x="6368083" y="4861445"/>
              <a:ext cx="1929384" cy="499195"/>
            </a:xfrm>
            <a:prstGeom prst="wedgeEllipseCallout">
              <a:avLst>
                <a:gd name="adj1" fmla="val -59262"/>
                <a:gd name="adj2" fmla="val 49620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10% 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～ </a:t>
              </a:r>
              <a:r>
                <a:rPr kumimoji="0" lang="en-US" altLang="ja-JP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100%</a:t>
              </a:r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から選択</a:t>
              </a:r>
            </a:p>
          </p:txBody>
        </p:sp>
        <p:sp>
          <p:nvSpPr>
            <p:cNvPr id="3" name="吹き出し: 円形 2">
              <a:extLst>
                <a:ext uri="{FF2B5EF4-FFF2-40B4-BE49-F238E27FC236}">
                  <a16:creationId xmlns:a16="http://schemas.microsoft.com/office/drawing/2014/main" id="{611366A4-389F-A3F3-C5BD-A0717ED38455}"/>
                </a:ext>
              </a:extLst>
            </p:cNvPr>
            <p:cNvSpPr/>
            <p:nvPr/>
          </p:nvSpPr>
          <p:spPr bwMode="auto">
            <a:xfrm>
              <a:off x="415353" y="5415045"/>
              <a:ext cx="3584603" cy="499195"/>
            </a:xfrm>
            <a:prstGeom prst="wedgeEllipseCallout">
              <a:avLst>
                <a:gd name="adj1" fmla="val 56230"/>
                <a:gd name="adj2" fmla="val -32187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ja-JP" altLang="en-US" sz="1200" b="1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ブレイクダウン検出機能の</a:t>
              </a:r>
              <a:r>
                <a:rPr lang="ja-JP" altLang="en-US" sz="1200" b="1" dirty="0">
                  <a:solidFill>
                    <a:srgbClr val="00206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有効／無効の設定</a:t>
              </a:r>
              <a:endPara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333594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テンプレート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PowerPoint テンプレート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PowerPoint テンプレー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テンプレー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テンプレー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テンプレー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テンプレー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テンプレー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テンプレー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11503</TotalTime>
  <Words>1016</Words>
  <Application>Microsoft Office PowerPoint</Application>
  <PresentationFormat>A4 210 x 297 mm</PresentationFormat>
  <Paragraphs>136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游ゴシック</vt:lpstr>
      <vt:lpstr>游ゴシック Medium</vt:lpstr>
      <vt:lpstr>Arial</vt:lpstr>
      <vt:lpstr>Tahoma</vt:lpstr>
      <vt:lpstr>Times New Roman</vt:lpstr>
      <vt:lpstr>Wingdings</vt:lpstr>
      <vt:lpstr>PowerPoint テンプレート</vt:lpstr>
      <vt:lpstr>LSS-6330 RemoteW (14-00053B) 　Ver.2.1.0.0　新機能説明</vt:lpstr>
      <vt:lpstr>Ver.2.1.0.0 仕様</vt:lpstr>
      <vt:lpstr>EUT FAIL信号検出機能</vt:lpstr>
      <vt:lpstr>EUT FAIL信号検出機能　– デジタルI/O設定 -</vt:lpstr>
      <vt:lpstr>EUT FAIL信号検出機能　– EUT FAIL設定 -</vt:lpstr>
      <vt:lpstr>EUT FAIL信号検出機能　– EUT FAIL検出 -</vt:lpstr>
      <vt:lpstr>EUT FAIL信号検出機能　– LSS-6330本体 -</vt:lpstr>
      <vt:lpstr>ブレイクダウン検出機能</vt:lpstr>
      <vt:lpstr>ブレイクダウン検出機能　– ブレイクダウン設定 -</vt:lpstr>
      <vt:lpstr>ブレイクダウン検出機能　– ブレイクダウン検出 -</vt:lpstr>
      <vt:lpstr>PowerPoint プレゼンテーション</vt:lpstr>
    </vt:vector>
  </TitlesOfParts>
  <Company>Noiseken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N1101</dc:creator>
  <cp:lastModifiedBy>大石　聡一</cp:lastModifiedBy>
  <cp:revision>862</cp:revision>
  <dcterms:created xsi:type="dcterms:W3CDTF">2012-01-17T09:27:36Z</dcterms:created>
  <dcterms:modified xsi:type="dcterms:W3CDTF">2023-08-24T07:40:42Z</dcterms:modified>
</cp:coreProperties>
</file>